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40"/>
  </p:notesMasterIdLst>
  <p:sldIdLst>
    <p:sldId id="256" r:id="rId2"/>
    <p:sldId id="262" r:id="rId3"/>
    <p:sldId id="258" r:id="rId4"/>
    <p:sldId id="257" r:id="rId5"/>
    <p:sldId id="293" r:id="rId6"/>
    <p:sldId id="259" r:id="rId7"/>
    <p:sldId id="260" r:id="rId8"/>
    <p:sldId id="265" r:id="rId9"/>
    <p:sldId id="261" r:id="rId10"/>
    <p:sldId id="263" r:id="rId11"/>
    <p:sldId id="264" r:id="rId12"/>
    <p:sldId id="266" r:id="rId13"/>
    <p:sldId id="267" r:id="rId14"/>
    <p:sldId id="294" r:id="rId15"/>
    <p:sldId id="268" r:id="rId16"/>
    <p:sldId id="269" r:id="rId17"/>
    <p:sldId id="270" r:id="rId18"/>
    <p:sldId id="271" r:id="rId19"/>
    <p:sldId id="278" r:id="rId20"/>
    <p:sldId id="277" r:id="rId21"/>
    <p:sldId id="275" r:id="rId22"/>
    <p:sldId id="274" r:id="rId23"/>
    <p:sldId id="279" r:id="rId24"/>
    <p:sldId id="280" r:id="rId25"/>
    <p:sldId id="273" r:id="rId26"/>
    <p:sldId id="272" r:id="rId27"/>
    <p:sldId id="281" r:id="rId28"/>
    <p:sldId id="286" r:id="rId29"/>
    <p:sldId id="287" r:id="rId30"/>
    <p:sldId id="289" r:id="rId31"/>
    <p:sldId id="288" r:id="rId32"/>
    <p:sldId id="285" r:id="rId33"/>
    <p:sldId id="284" r:id="rId34"/>
    <p:sldId id="283" r:id="rId35"/>
    <p:sldId id="282" r:id="rId36"/>
    <p:sldId id="291" r:id="rId37"/>
    <p:sldId id="290" r:id="rId38"/>
    <p:sldId id="292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55BAAE-382C-435E-9801-B64C4F7919FC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FF49C-0C46-4A97-8B16-4AF49F9B2A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564443-2AB1-4215-9B2E-51DA346A1C2A}" type="slidenum">
              <a:rPr lang="ru-RU"/>
              <a:pPr/>
              <a:t>2</a:t>
            </a:fld>
            <a:endParaRPr lang="ru-RU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E78792-4D02-46B2-B89E-9D0DD7AB12F9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BF1674-EBE8-4AE0-A87D-D9EA1412AB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4248FA-9AF6-4A46-9E75-8690CB0EBF38}" type="datetimeFigureOut">
              <a:rPr lang="ru-RU" smtClean="0"/>
              <a:pPr/>
              <a:t>04.11.2018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8D85666-51AC-4DF4-BCF4-B11DFBBC55C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55;&#1077;&#1085;&#1080;&#1077;%20&#1089;&#1086;&#1083;&#1086;&#1074;&#1100;&#1103;.mp3" TargetMode="Externa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7;&#1074;&#1077;&#1090;&#1083;&#1072;&#1085;&#1072;\Desktop\&#1060;&#1080;&#1079;&#1084;&#1080;&#1085;&#1091;&#1090;&#1082;&#1072;%20&#1025;&#1083;&#1086;&#1095;&#1082;&#1072;.3gp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13" Type="http://schemas.openxmlformats.org/officeDocument/2006/relationships/image" Target="../media/image3.pn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12" Type="http://schemas.openxmlformats.org/officeDocument/2006/relationships/image" Target="../media/image54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11" Type="http://schemas.openxmlformats.org/officeDocument/2006/relationships/image" Target="../media/image53.jpe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eg"/><Relationship Id="rId9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../media/image3.png"/><Relationship Id="rId3" Type="http://schemas.openxmlformats.org/officeDocument/2006/relationships/hyperlink" Target="//upload.wikimedia.org/wikipedia/ru/e/ef/D_Ushakov.jpg" TargetMode="External"/><Relationship Id="rId7" Type="http://schemas.openxmlformats.org/officeDocument/2006/relationships/image" Target="../media/image15.jpeg"/><Relationship Id="rId12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13.jpeg"/><Relationship Id="rId10" Type="http://schemas.openxmlformats.org/officeDocument/2006/relationships/image" Target="../media/image17.jpeg"/><Relationship Id="rId4" Type="http://schemas.openxmlformats.org/officeDocument/2006/relationships/image" Target="../media/image12.jpeg"/><Relationship Id="rId9" Type="http://schemas.openxmlformats.org/officeDocument/2006/relationships/slide" Target="slide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7;&#1074;&#1077;&#1090;&#1083;&#1072;&#1085;&#1072;\Desktop\&#1041;&#1077;&#1089;&#1077;&#1076;&#1072;.mp3" TargetMode="Externa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136482" y="6488668"/>
            <a:ext cx="3254352" cy="307777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 Светлый Калининградской обл. - 2018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608" y="1052736"/>
            <a:ext cx="6840760" cy="707886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 Всероссийский конкурс «Словарный урок»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рамках всероссийского мероприятия «День словаря»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2276872"/>
            <a:ext cx="8238409" cy="120032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урока по русскому языку с применением ИМЭУ,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использованием словарей на тему: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«Словарь - сокровищница для образованной русской речи»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 rot="5400000">
            <a:off x="4541063" y="-4079082"/>
            <a:ext cx="144463" cy="89265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33CCFF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auto">
          <a:xfrm rot="10800000">
            <a:off x="130175" y="7937"/>
            <a:ext cx="381000" cy="6850063"/>
          </a:xfrm>
          <a:prstGeom prst="rect">
            <a:avLst/>
          </a:prstGeom>
          <a:gradFill rotWithShape="1">
            <a:gsLst>
              <a:gs pos="0">
                <a:srgbClr val="33CCFF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0" y="368300"/>
            <a:ext cx="381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00F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266700" y="558800"/>
            <a:ext cx="381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438150" y="282575"/>
            <a:ext cx="381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9900F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207963" y="138112"/>
            <a:ext cx="381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CCFF"/>
              </a:gs>
            </a:gsLst>
            <a:path path="shape">
              <a:fillToRect l="50000" t="50000" r="50000" b="50000"/>
            </a:path>
          </a:gradFill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068654" y="-33009"/>
            <a:ext cx="5006691" cy="523220"/>
          </a:xfrm>
          <a:prstGeom prst="rect">
            <a:avLst/>
          </a:prstGeom>
          <a:ln w="19050">
            <a:solidFill>
              <a:schemeClr val="accent5">
                <a:lumMod val="75000"/>
              </a:schemeClr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средняя общеобразовательная школа № 5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b1.culture.ru/c/7382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3621021"/>
            <a:ext cx="4392488" cy="2784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4716016" y="4509120"/>
            <a:ext cx="4266296" cy="64633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Автор: Светлана Рудольфовна Судакова,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русского язык и литературы.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197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04088"/>
            <a:ext cx="8003232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 после прослушивания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8003232" cy="462379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Какие ошибки в словах прозвучали? Как нужно говорить правильно?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Какие термины русского языка прозвучали? Что они обозначают?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 каких представленных или прозвучавших словарях можно найти информацию, связанную со словами: орфоэпия, пунктуация, морфология, синтаксис, этимология, стилистика?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Как построена система поиска в поисковой строке в Интернете? На основе какого словаря? Кто автор?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Почему К. Деревянко считает, что словари нужны в нашей современной жизни? Присоединяетесь ли вы к его мнению?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8064896" cy="98072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Культура речи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Составление словарной статьи на основе текстов разных стилей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8856984" cy="446449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Какие вы знаете стили речи? Чем они характеризуются? Какой стиль используется в словарях, энциклопедиях?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Откройте в учебнике по русскому языку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Е.А.Быстровой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6 класс. 1 часть, стр. 31, упр. 28. Прочитайте задание и тексты в упражнении (Один текст из книги "Птицы России". Определитель (наглядный полевой определитель), второй из басни "Осёл и соловей" И.А.Крылова - отрывок наизусть читает ученик). К какому стилю принадлежат эти произведения? Почему?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Что общего в содержании этих текстов? В чём различие? В каком из текстов ставится цель сообщить научные сведения, в каком - выразительно описать пение птицы?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Прослушайте пение соловья, записанного в формате мр3 и внимательно рассмотрите репродукцию картины "Поющий соловей" Арчибальда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Торберна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шотландского художника-иллюстратора. </a:t>
            </a:r>
          </a:p>
          <a:p>
            <a:pPr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41988" name="Picture 4" descr="http://s.picture-russia.ru/wpic/l/3/b/3b0357f26b512e5f4eed159a60ebfcc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404664"/>
            <a:ext cx="6918663" cy="520975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661248"/>
            <a:ext cx="8229600" cy="64807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Репродукция картины "Поющий соловей" Арчибальда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Торберна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шотландского художника-иллюстратора.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Пение соловь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668344" y="5229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643192" cy="144242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Культура речи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Составление словарной статьи на основе  текстов разных стилей. Продолжение</a:t>
            </a:r>
            <a:endParaRPr lang="ru-RU" sz="2800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Устно составьте мини-сочинение, используя представленный материал о соловье, озаглавьте его. Какой стиль будете использовать?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Составьте словарную статью о соловье, запишите её в тетрадь и прочитайте полученные варианты.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Озвучьте и сравните определение слова "соловей" в словарях С.И. Ожегова и В.И.Даля. В чём вы видите отличия, или их нет?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" name="Физминутка Ёлочка.3gp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1187624" y="980728"/>
            <a:ext cx="6840760" cy="5130570"/>
          </a:xfrm>
          <a:prstGeom prst="rect">
            <a:avLst/>
          </a:prstGeom>
        </p:spPr>
      </p:pic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5760640" cy="936104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1115616" y="548680"/>
            <a:ext cx="7427168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Повторение материала по теме "Лексикология« (работа в группах)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57200" y="1935480"/>
            <a:ext cx="8435280" cy="438912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 ко всем:" Что вы знаете о лексике русского языка с точки зрения её активного и пассивного употребления?" 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Задание к 1 группе "Ударная"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(дети занимаются орфоэпией) - учебник "Русский язык" М.М. Разумовской, стр. 72, упр. 163.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Задания: "От данных слов образуйте форму именительного падежа множественного числа, расставьте ударения прямо в ИМЭУ, используя функцию "Закладки". Проверьте себя по орфоэпическому словарю. Произнесите слова вслух без ошибок".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971600" y="476672"/>
            <a:ext cx="5040560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Проверка задания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xfrm>
            <a:off x="457200" y="1340768"/>
            <a:ext cx="8435280" cy="498383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Договóры (доп.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договорá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трéнеры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инженéры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профессорá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трáкторы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тракторá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директорá,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кáбели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прожéкторы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прожекторá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стакáны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шофёры,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редáкторы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скóрости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4400" dirty="0" smtClean="0"/>
              <a:t>учителя́</a:t>
            </a:r>
            <a:r>
              <a:rPr lang="ru-RU" sz="4400" dirty="0" smtClean="0"/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(преподаватели),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гóды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годá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Повторение материала по теме "Лексикология« (работа в группах)</a:t>
            </a:r>
            <a:endParaRPr lang="ru-RU" sz="3600" dirty="0"/>
          </a:p>
        </p:txBody>
      </p:sp>
      <p:sp>
        <p:nvSpPr>
          <p:cNvPr id="15" name="Содержимое 14"/>
          <p:cNvSpPr>
            <a:spLocks noGrp="1"/>
          </p:cNvSpPr>
          <p:nvPr>
            <p:ph idx="1"/>
          </p:nvPr>
        </p:nvSpPr>
        <p:spPr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2 группа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"Старина-старинушка" (занимается устаревшими словами)  - учебник "Русский язык"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Е.А.Быстровой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6 класс, стр. 68, упр. 74.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Задания: "Прочитайте отрывки из произведений "Песня про Ивана Васильевича, молодого опричника и удалого купца Калашникова" М.Ю. Лермонтова. Подчеркните устаревшие слова в ИМЭУ, используя функцию "Закладки", надпишите там же разряд. Найдите их значение в словаре Ожегова или В.И.Даля. Запишите в тетрадях архаизмы и через тире подберите к ним современные синонимы.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704088"/>
            <a:ext cx="4330824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Проверка задания</a:t>
            </a:r>
            <a:endParaRPr lang="ru-RU" sz="4800" dirty="0"/>
          </a:p>
        </p:txBody>
      </p:sp>
      <p:pic>
        <p:nvPicPr>
          <p:cNvPr id="43010" name="Picture 2" descr="C:\Users\Светлана\Desktop\Безымянный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772816"/>
            <a:ext cx="8784976" cy="338437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772816"/>
            <a:ext cx="8435280" cy="4551784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3 группа  «Происхождение»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занимается общеупотребительными словами и словами ограниченного употребления, а также работает с этимологическим словарём и с учебником "Русский язык"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Е.А.Быстровой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7 класс, упр. 89, стр.64.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Задания: "Рассмотрите рисунки, как вы думаете откуда произошли эти слова? На какие 2 группы делятся русские слова?" На какие разделы и подразделы делится лексика русского языка. Охарактеризуйте каждую из групп и правильно разделите слова между ними прямо в учебнике, используя функцию "Закладки". Как вы думаете родственны ли этимологически слова "кольцо" и "колесо"? Обратитесь к "Школьному этимологическому словарю" Н.М.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Шанского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Т.Г. Бобровой, запишите информацию в тетради.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67544" y="620688"/>
            <a:ext cx="8363272" cy="9967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Повторение материала по теме "Лексикология« (работа в группах)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3554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555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355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5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356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5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85184"/>
            <a:ext cx="9191328" cy="206084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1043608" y="5157192"/>
            <a:ext cx="2952328" cy="584775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А. А.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Котляре́вский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(славист, археолог и этнограф)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persons-info.com/userfiles/image/persons/80000-90000/88000-89000/88923/KOTLIAREVSKII_Aleksandr_Aleksandrovich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052736"/>
            <a:ext cx="3073512" cy="403244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4788024" y="1052736"/>
            <a:ext cx="4104456" cy="46805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…и русская наука, словесность, всё общество будут иметь памятник, достойный величия народа, будут вполне обладать произведением, которое составит предмет нашей гордости.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А.А.Котляревский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187624" y="548680"/>
            <a:ext cx="2736304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Рисунки</a:t>
            </a:r>
            <a:endParaRPr lang="ru-RU" sz="4800" dirty="0"/>
          </a:p>
        </p:txBody>
      </p:sp>
      <p:pic>
        <p:nvPicPr>
          <p:cNvPr id="44034" name="Picture 2" descr="C:\Users\Светлана\Desktop\Заимствованные слова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412776"/>
            <a:ext cx="6624736" cy="511256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0" y="692696"/>
            <a:ext cx="8964488" cy="616530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Общеупотребительные слова: вода, земля, хлеб, кушать, идти, зима, работать.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Термины: лингвистические термины - фонема, морфология, морфема, омонимы, омофоны,, контекст; химические термины: реакция, колба, реагент, катализатор, индикатор, октан, изомеры; физические термины: дифракция, интерференция, ядро, транзистор, диод, триод, нейтрон.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Профессионализмы: шапка (заглавие крупным шрифтом) , у спортсменов: старт,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одиночник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русский язык: синтаксис, подлежащее.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Диалектизмы: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зобать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(клевать), кошенина (скошенная, но не высохшая трава),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елань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(луг),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лыва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(лужа).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Жаргонизмы: юноша –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чувак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(исходит из цыганского); близкая подруга –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гёлфренд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(из английского); авторитетный – «крутой»; квартира – «хата» (из украинского). </a:t>
            </a:r>
          </a:p>
          <a:p>
            <a:pPr algn="just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043608" y="0"/>
            <a:ext cx="4834880" cy="708688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Проверка задания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0" y="980728"/>
            <a:ext cx="9036496" cy="5616624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Кольцо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колесо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это родственные слова. Это древние общеславянские слова. Происходят от одного общего слова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круг, колесо. Слово "коло" при склонении во множественном числе приобретает суффикс "-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 - колес, по аналогии со словом "чудо". В последствии коло трансформировалось в колесо.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 касается слова "кольцо", то древнерусская форма "кольце" является уменьшительной формой от коло.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Современный разбор этих слов по частям: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кольц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корень,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окончание,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корень,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окончание.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Однако с точки зрения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этимологического разбора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картина несколько изменяется: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кольцо: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кол - корень,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суффикс, о - окончание,</a:t>
            </a: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колесо: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кол - корень,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суффикс, о – окончание.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Слово "коло" ушло из современного языка, но остались слова, образованные от него: кольцо, колесо, колея, калач (раньше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колач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круглый хлеб), колобок, около и производные (околица, окольный, околыш, околесица).  Есть даже танец коло - это разновидность хоровода.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043608" y="188640"/>
            <a:ext cx="4834880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Проверка задания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AutoShape 2" descr="Картинки по запросу коло карти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7768" name="Picture 8" descr="https://ucare.timepad.ru/0bf4c738-5f86-41e7-821d-4594ffb35d8f/poster_event_246978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3717033"/>
            <a:ext cx="2160240" cy="2160240"/>
          </a:xfrm>
          <a:prstGeom prst="rect">
            <a:avLst/>
          </a:prstGeom>
          <a:noFill/>
        </p:spPr>
      </p:pic>
      <p:grpSp>
        <p:nvGrpSpPr>
          <p:cNvPr id="11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2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8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0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13176"/>
            <a:ext cx="9191328" cy="20608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4869160"/>
            <a:ext cx="4032448" cy="101566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Коло - западнославянское обозначение казачьего понятия  «круг».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005064"/>
            <a:ext cx="4680520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http://diclist.ru/slovar/istoricheskiy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772816"/>
            <a:ext cx="4104456" cy="193899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Исконно русское.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Уменьшит.-ласкат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от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(ср.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озерцо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). См.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колесо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Кольцо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буквально — «кружок».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0648"/>
            <a:ext cx="4464496" cy="132343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«Школьный этимологический словарь русского языка. Происхождение слов». Н. М.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Шанский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— М.: «Дрофа» , 2015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https://upload.wikimedia.org/wikipedia/commons/a/ad/Circle_%28transparent%29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1052736"/>
            <a:ext cx="2130698" cy="2130698"/>
          </a:xfrm>
          <a:prstGeom prst="rect">
            <a:avLst/>
          </a:prstGeom>
          <a:noFill/>
        </p:spPr>
      </p:pic>
      <p:pic>
        <p:nvPicPr>
          <p:cNvPr id="78852" name="Picture 4" descr="https://img-fotki.yandex.ru/get/4203/200418627.fd/0_153f32_cd0ae34d_ori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164288" y="476672"/>
            <a:ext cx="1811185" cy="1689930"/>
          </a:xfrm>
          <a:prstGeom prst="rect">
            <a:avLst/>
          </a:prstGeom>
          <a:noFill/>
        </p:spPr>
      </p:pic>
      <p:pic>
        <p:nvPicPr>
          <p:cNvPr id="117766" name="Picture 6" descr="http://kolodeccena.ru/images/well_121.jpg"/>
          <p:cNvPicPr>
            <a:picLocks noChangeAspect="1" noChangeArrowheads="1"/>
          </p:cNvPicPr>
          <p:nvPr/>
        </p:nvPicPr>
        <p:blipFill>
          <a:blip r:embed="rId6" cstate="email"/>
          <a:srcRect l="7848" r="4539"/>
          <a:stretch>
            <a:fillRect/>
          </a:stretch>
        </p:blipFill>
        <p:spPr bwMode="auto">
          <a:xfrm>
            <a:off x="6732240" y="3140968"/>
            <a:ext cx="241176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0929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47357" y="692696"/>
            <a:ext cx="52966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Проверь себя!</a:t>
            </a:r>
            <a:endParaRPr lang="ru-RU" sz="4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7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7504" y="1988840"/>
            <a:ext cx="9036496" cy="255454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Этимологический разбор</a:t>
            </a:r>
          </a:p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Кольцо: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кол - корень,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суффикс, о - окончание,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колесо: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кол - корень,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ес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- суффикс, о – окончание.</a:t>
            </a:r>
          </a:p>
        </p:txBody>
      </p:sp>
      <p:pic>
        <p:nvPicPr>
          <p:cNvPr id="77828" name="Picture 4" descr="http://www.owlzone.com/wp-content/uploads/2014/07/wedding-rings-cartier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404664"/>
            <a:ext cx="1584176" cy="1440160"/>
          </a:xfrm>
          <a:prstGeom prst="rect">
            <a:avLst/>
          </a:prstGeom>
          <a:noFill/>
        </p:spPr>
      </p:pic>
      <p:pic>
        <p:nvPicPr>
          <p:cNvPr id="77830" name="Picture 6" descr="http://pngimg.com/uploads/car_wheel/car_wheel_PNG2330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83768" y="260648"/>
            <a:ext cx="1567136" cy="1567136"/>
          </a:xfrm>
          <a:prstGeom prst="rect">
            <a:avLst/>
          </a:prstGeom>
          <a:noFill/>
        </p:spPr>
      </p:pic>
      <p:pic>
        <p:nvPicPr>
          <p:cNvPr id="19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13176"/>
            <a:ext cx="9191328" cy="20608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79512" y="4725144"/>
            <a:ext cx="8712968" cy="1754326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    Морфемный разбор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Кольц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корень,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окончание,</a:t>
            </a:r>
          </a:p>
          <a:p>
            <a:pPr algn="just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колес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корень,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- окончание.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275494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4 группа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"Ёмкая фраза" - учебник "Русский язык" М.Т. Баранова, 6 класс, стр. 49, упр. 103 и 104. Прочитайте, толкование каких фразеологизмов имеется здесь в виду? Подберите подходящие из слов для справок, запишите над фразеологизмами, используя функцию "Закладки". Прокрустово ложе, манна небесная, тришкин кафтан - как возникли данные фразеологизмы? Зачитайте об их происхождении и поясните толкование, используя "Фразеологический словарь" Д.Э. Розенталя, В.В.Краснянского,  - М.: "Просвещение", 2015.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147248" cy="115212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Повторение материала по теме "Лексикология« (работа в группах)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3891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Документ, не имеющий ни какой силы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филькина грамота;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много получать, зарабатывать, наживать 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грести лопатой;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низкого роста человек 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горшка два вершка;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опытный человек, которого трудно обмануть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тёртый калач;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падающий снег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белые мухи;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умышленно запутывать какое-либо дело, вносить в него неразбериху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мутить воду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57200" y="704088"/>
            <a:ext cx="4834880" cy="7086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Проверка задания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179512" y="2204864"/>
            <a:ext cx="8964488" cy="39757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Выход в Интернет и поиск нужной информации учениками из 4 групп: Словарь русских имён, на портал Грамота. </a:t>
            </a:r>
            <a:r>
              <a:rPr lang="ru-RU" sz="3600" dirty="0" err="1" smtClean="0"/>
              <a:t>ру</a:t>
            </a:r>
            <a:r>
              <a:rPr lang="ru-RU" sz="3600" dirty="0" smtClean="0"/>
              <a:t>, Словарь паронимов для ЕГЭ от ФИПИ. </a:t>
            </a:r>
            <a:r>
              <a:rPr lang="ru-RU" sz="3600" b="1" dirty="0" smtClean="0"/>
              <a:t>"</a:t>
            </a:r>
            <a:r>
              <a:rPr lang="ru-RU" sz="3600" dirty="0" smtClean="0"/>
              <a:t>Лингвострановедческий словарь" -</a:t>
            </a:r>
            <a:r>
              <a:rPr lang="ru-RU" sz="3600" b="1" dirty="0" smtClean="0"/>
              <a:t> </a:t>
            </a:r>
            <a:r>
              <a:rPr lang="ru-RU" sz="3600" dirty="0" err="1" smtClean="0"/>
              <a:t>Academic.ru</a:t>
            </a:r>
            <a:r>
              <a:rPr lang="ru-RU" sz="3600" dirty="0" smtClean="0"/>
              <a:t>, </a:t>
            </a:r>
            <a:endParaRPr lang="ru-RU" sz="360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827584" y="620688"/>
            <a:ext cx="8003232" cy="115212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Работа с ноутбуками, подключёнными к Интернету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488832" cy="576064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Закрепление материала Решение тестов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547664" y="908720"/>
          <a:ext cx="60960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вариант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вариант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1. 1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2. 1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3. 1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5. 3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6. 1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7. 1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8. 2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8. 4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 1 (высокая)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9. 2 (вековые)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10. 2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10. 4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  <a:gradFill flip="none" rotWithShape="1">
            <a:gsLst>
              <a:gs pos="0">
                <a:schemeClr val="accent3">
                  <a:lumMod val="20000"/>
                  <a:lumOff val="80000"/>
                  <a:shade val="30000"/>
                  <a:satMod val="115000"/>
                </a:schemeClr>
              </a:gs>
              <a:gs pos="50000">
                <a:schemeClr val="accent3">
                  <a:lumMod val="20000"/>
                  <a:lumOff val="80000"/>
                  <a:shade val="67500"/>
                  <a:satMod val="115000"/>
                </a:schemeClr>
              </a:gs>
              <a:gs pos="100000">
                <a:schemeClr val="accent3">
                  <a:lumMod val="20000"/>
                  <a:lumOff val="8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Типы словарей: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1844824"/>
            <a:ext cx="41148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Словари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лингвистические –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таких словарях разъясняются (толкуются)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лексические значения слова, указываются нормы их правописания и     произношения.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 науки о языке</a:t>
            </a:r>
            <a:r>
              <a:rPr lang="ru-RU" sz="19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изучающий правила составления словарей, 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ЛЕКСИКОГРАФИЯ.</a:t>
            </a:r>
            <a:endParaRPr lang="ru-RU" sz="24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3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916832"/>
            <a:ext cx="3886200" cy="4525963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Энциклопедические  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в таких словарях    объясняются  предметы  или  явления   окружающего  мира.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Словари составляют  ученые – лингвисты   - лексикографы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</a:t>
            </a:r>
          </a:p>
        </p:txBody>
      </p:sp>
      <p:pic>
        <p:nvPicPr>
          <p:cNvPr id="15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908720"/>
            <a:ext cx="4680520" cy="504056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Словарь – это вся вселенная в алфавитном порядке! Если хорошенько подумать, словарь – это книга книг. Он включает в себе все другие книги, нужно лишь извлечь их из неё. </a:t>
            </a:r>
          </a:p>
          <a:p>
            <a:pPr algn="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А. Франс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589240"/>
            <a:ext cx="9191328" cy="1512168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043608" y="4797152"/>
            <a:ext cx="2808312" cy="83099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vi-VN" sz="1600" b="1" dirty="0" smtClean="0"/>
              <a:t>А</a:t>
            </a:r>
            <a:r>
              <a:rPr lang="ru-RU" sz="1600" b="1" dirty="0" smtClean="0"/>
              <a:t>.</a:t>
            </a:r>
            <a:r>
              <a:rPr lang="vi-VN" sz="1600" b="1" dirty="0" smtClean="0"/>
              <a:t> Франс</a:t>
            </a:r>
            <a:r>
              <a:rPr lang="vi-VN" sz="1600" dirty="0" smtClean="0"/>
              <a:t> </a:t>
            </a:r>
            <a:endParaRPr lang="ru-RU" sz="1600" dirty="0" smtClean="0"/>
          </a:p>
          <a:p>
            <a:pPr algn="ctr"/>
            <a:r>
              <a:rPr lang="ru-RU" sz="1600" dirty="0" smtClean="0"/>
              <a:t>(</a:t>
            </a:r>
            <a:r>
              <a:rPr lang="vi-VN" sz="1600" dirty="0" smtClean="0"/>
              <a:t>французский писатель и литературный критик</a:t>
            </a:r>
            <a:r>
              <a:rPr lang="ru-RU" sz="1600" dirty="0" smtClean="0"/>
              <a:t>)</a:t>
            </a:r>
            <a:r>
              <a:rPr lang="vi-VN" sz="1600" dirty="0" smtClean="0"/>
              <a:t> </a:t>
            </a:r>
            <a:endParaRPr lang="ru-RU" sz="1600" dirty="0"/>
          </a:p>
        </p:txBody>
      </p:sp>
      <p:pic>
        <p:nvPicPr>
          <p:cNvPr id="35842" name="Picture 2" descr="https://steemitimages.com/DQmbVn6aPy6H5WBnbhVPc52Fm3drMZ8R6ESv7c3R5exK3M2/anatole-france-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412776"/>
            <a:ext cx="3168352" cy="324036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:\Documents and Settings\Администратор\Мои документы\Мои рисунки\big[1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1412776"/>
            <a:ext cx="1371600" cy="211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http://img0.liveinternet.ru/images/attach/b/1/5406/5406882_1170337458_1910015b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005064"/>
            <a:ext cx="1928826" cy="2472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6" name="Picture 14" descr="http://www.kniga.com/books/assets/product_images/imgs/C16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1196752"/>
            <a:ext cx="19050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img.labirint.ru/images/books4/191958/big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4005064"/>
            <a:ext cx="1512168" cy="2232248"/>
          </a:xfrm>
          <a:prstGeom prst="rect">
            <a:avLst/>
          </a:prstGeom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softEdge rad="112500"/>
          </a:effectLst>
        </p:spPr>
      </p:pic>
      <p:pic>
        <p:nvPicPr>
          <p:cNvPr id="10249" name="Picture 4" descr="http://s06.radikal.ru/i179/0910/6a/f01a31455399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86554" y="4076700"/>
            <a:ext cx="15870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фразеолог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92280" y="1196752"/>
            <a:ext cx="1871297" cy="240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" descr="фразеолог3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52320" y="4005064"/>
            <a:ext cx="1543050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5298" name="Picture 2" descr="C:\Users\Светлана\Desktop\Безымянный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411760" y="1412776"/>
            <a:ext cx="1480708" cy="216024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899592" y="188640"/>
            <a:ext cx="7715271" cy="92333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Выставка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словарей</a:t>
            </a:r>
          </a:p>
        </p:txBody>
      </p:sp>
      <p:pic>
        <p:nvPicPr>
          <p:cNvPr id="55300" name="Picture 4" descr="https://im0-tub-ru.yandex.net/i?id=b49b86d7036fe9cc424afdce264b0cbb-l&amp;n=1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979713" y="3645024"/>
            <a:ext cx="1751954" cy="2592288"/>
          </a:xfrm>
          <a:prstGeom prst="rect">
            <a:avLst/>
          </a:prstGeom>
          <a:noFill/>
        </p:spPr>
      </p:pic>
      <p:pic>
        <p:nvPicPr>
          <p:cNvPr id="2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5085184"/>
            <a:ext cx="9191328" cy="2060848"/>
          </a:xfrm>
          <a:prstGeom prst="rect">
            <a:avLst/>
          </a:prstGeom>
          <a:noFill/>
        </p:spPr>
      </p:pic>
      <p:pic>
        <p:nvPicPr>
          <p:cNvPr id="55302" name="Picture 6" descr="http://for-kidsandmum.ru/images/1015481207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323528" y="1196752"/>
            <a:ext cx="1970859" cy="2448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Documents and Settings\Admin\Рабочий стол\словари\7331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487180">
            <a:off x="7659799" y="450851"/>
            <a:ext cx="1356946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Содержимое 3" descr="01labgi0l1324041012.jpg"/>
          <p:cNvPicPr>
            <a:picLocks noChangeAspect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 bwMode="auto">
          <a:xfrm rot="188436">
            <a:off x="5573091" y="785813"/>
            <a:ext cx="1723292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2" descr="C:\Documents and Settings\Admin\Рабочий стол\словари\63891.jpg"/>
          <p:cNvPicPr>
            <a:picLocks noChangeAspect="1" noChangeArrowheads="1"/>
          </p:cNvPicPr>
          <p:nvPr/>
        </p:nvPicPr>
        <p:blipFill>
          <a:blip r:embed="rId4" cstate="email">
            <a:lum bright="-10000" contrast="20000"/>
          </a:blip>
          <a:srcRect/>
          <a:stretch>
            <a:fillRect/>
          </a:stretch>
        </p:blipFill>
        <p:spPr bwMode="auto">
          <a:xfrm rot="-273464">
            <a:off x="3786787" y="785814"/>
            <a:ext cx="1717431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4" descr="C:\Documents and Settings\Admin\Рабочий стол\словари\26.jpg"/>
          <p:cNvPicPr>
            <a:picLocks noChangeAspect="1" noChangeArrowheads="1"/>
          </p:cNvPicPr>
          <p:nvPr/>
        </p:nvPicPr>
        <p:blipFill>
          <a:blip r:embed="rId5" cstate="email">
            <a:lum bright="-10000" contrast="20000"/>
          </a:blip>
          <a:srcRect/>
          <a:stretch>
            <a:fillRect/>
          </a:stretch>
        </p:blipFill>
        <p:spPr bwMode="auto">
          <a:xfrm rot="180450">
            <a:off x="1764201" y="827088"/>
            <a:ext cx="1642696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7" descr="C:\Documents and Settings\Admin\Рабочий стол\словари\1324152857_2011-12-17_221201.jpg"/>
          <p:cNvPicPr>
            <a:picLocks noChangeAspect="1" noChangeArrowheads="1"/>
          </p:cNvPicPr>
          <p:nvPr/>
        </p:nvPicPr>
        <p:blipFill>
          <a:blip r:embed="rId6" cstate="email">
            <a:lum bright="-10000" contrast="20000"/>
          </a:blip>
          <a:srcRect/>
          <a:stretch>
            <a:fillRect/>
          </a:stretch>
        </p:blipFill>
        <p:spPr bwMode="auto">
          <a:xfrm rot="-594317">
            <a:off x="1911218" y="3554413"/>
            <a:ext cx="1710103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8" descr="C:\Documents and Settings\Admin\Рабочий стол\словари\p576740.jpg"/>
          <p:cNvPicPr>
            <a:picLocks noChangeAspect="1" noChangeArrowheads="1"/>
          </p:cNvPicPr>
          <p:nvPr/>
        </p:nvPicPr>
        <p:blipFill>
          <a:blip r:embed="rId7" cstate="email">
            <a:lum bright="-10000" contrast="20000"/>
          </a:blip>
          <a:srcRect/>
          <a:stretch>
            <a:fillRect/>
          </a:stretch>
        </p:blipFill>
        <p:spPr bwMode="auto">
          <a:xfrm>
            <a:off x="7349138" y="2714626"/>
            <a:ext cx="1795096" cy="303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C:\Documents and Settings\Admin\Рабочий стол\словари\exmo151689big.jpg"/>
          <p:cNvPicPr>
            <a:picLocks noChangeAspect="1" noChangeArrowheads="1"/>
          </p:cNvPicPr>
          <p:nvPr/>
        </p:nvPicPr>
        <p:blipFill>
          <a:blip r:embed="rId8" cstate="email">
            <a:lum bright="-10000" contrast="20000"/>
          </a:blip>
          <a:srcRect/>
          <a:stretch>
            <a:fillRect/>
          </a:stretch>
        </p:blipFill>
        <p:spPr bwMode="auto">
          <a:xfrm rot="-462682">
            <a:off x="5841257" y="3533776"/>
            <a:ext cx="1761392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1" descr="C:\Documents and Settings\Admin\Рабочий стол\словари\328347.gif"/>
          <p:cNvPicPr>
            <a:picLocks noChangeAspect="1" noChangeArrowheads="1"/>
          </p:cNvPicPr>
          <p:nvPr/>
        </p:nvPicPr>
        <p:blipFill>
          <a:blip r:embed="rId9" cstate="email">
            <a:lum bright="-10000" contrast="20000"/>
          </a:blip>
          <a:srcRect/>
          <a:stretch>
            <a:fillRect/>
          </a:stretch>
        </p:blipFill>
        <p:spPr bwMode="auto">
          <a:xfrm rot="381046">
            <a:off x="3855661" y="3654425"/>
            <a:ext cx="1644162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1269" name="Picture 3" descr="C:\Documents and Settings\Admin\Рабочий стол\словари\18381-107008-19-obl-l.jpg"/>
          <p:cNvPicPr>
            <a:picLocks noChangeAspect="1" noChangeArrowheads="1"/>
          </p:cNvPicPr>
          <p:nvPr/>
        </p:nvPicPr>
        <p:blipFill>
          <a:blip r:embed="rId10" cstate="email">
            <a:lum bright="-10000" contrast="20000"/>
          </a:blip>
          <a:srcRect/>
          <a:stretch>
            <a:fillRect/>
          </a:stretch>
        </p:blipFill>
        <p:spPr bwMode="auto">
          <a:xfrm rot="-295511">
            <a:off x="214180" y="56979"/>
            <a:ext cx="142875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6" descr="C:\Documents and Settings\Admin\Рабочий стол\словари\5433916.jpg"/>
          <p:cNvPicPr>
            <a:picLocks noChangeAspect="1" noChangeArrowheads="1"/>
          </p:cNvPicPr>
          <p:nvPr/>
        </p:nvPicPr>
        <p:blipFill>
          <a:blip r:embed="rId11" cstate="email">
            <a:lum bright="-10000" contrast="20000"/>
          </a:blip>
          <a:srcRect/>
          <a:stretch>
            <a:fillRect/>
          </a:stretch>
        </p:blipFill>
        <p:spPr bwMode="auto">
          <a:xfrm rot="839892">
            <a:off x="214179" y="2557292"/>
            <a:ext cx="1286608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9" descr="C:\Documents and Settings\Admin\Рабочий стол\словари\V104208.jpg"/>
          <p:cNvPicPr>
            <a:picLocks noChangeAspect="1" noChangeArrowheads="1"/>
          </p:cNvPicPr>
          <p:nvPr/>
        </p:nvPicPr>
        <p:blipFill>
          <a:blip r:embed="rId12" cstate="email">
            <a:lum bright="-10000" contrast="20000"/>
          </a:blip>
          <a:srcRect/>
          <a:stretch>
            <a:fillRect/>
          </a:stretch>
        </p:blipFill>
        <p:spPr bwMode="auto">
          <a:xfrm rot="-350675">
            <a:off x="309196" y="4640263"/>
            <a:ext cx="14287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2337" y="5013176"/>
            <a:ext cx="9191328" cy="2060848"/>
          </a:xfrm>
          <a:prstGeom prst="rect">
            <a:avLst/>
          </a:prstGeom>
          <a:noFill/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1619672" y="0"/>
            <a:ext cx="6480720" cy="64293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kumimoji="0" lang="ru-RU" sz="4400" b="1" kern="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Разновидности словарей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700808"/>
            <a:ext cx="8507288" cy="462379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В словарях концентрируется национальная система понятий, терминов, смыслов и норм, направленная на развитие культурной и языковой картины мира человека. </a:t>
            </a:r>
          </a:p>
          <a:p>
            <a:pPr lvl="0"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Словари необходимы для исторического самопознания и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самоописания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народа, включая осмысление современной истории и культуры. </a:t>
            </a:r>
          </a:p>
          <a:p>
            <a:pPr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914400" y="188640"/>
            <a:ext cx="7906072" cy="136815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современному человеку необходимы словари?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57200" y="1628800"/>
            <a:ext cx="8507288" cy="4695800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Словари открывают простор творческому словообразованию, расширению возможностей языка, являются источником верного понимания и интерпретации смыслов текстов художественных произведений и учебников, стихов и научных монографий.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Словарь завершает собой и одновременно предвосхищает множество книг, подводит итог развитию языка и прокладывает ему пути в будущее. 5. Разнообразные словари: алфавитные и идеографические, цитат и синонимов, терминов и метафор, фразеологизмов и неологизмов, абстрактных понятий и повседневных реалий, профессиональные и жаргонные образуют систему координат всех мыслительных процессов человека. Без словарей человечеству невозможно выжить, как нельзя ему выжить без слов.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7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6864" cy="136815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современному человеку необходимы словари?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для чего всё это? Словари, знания, русский язык? По моему мнению, лучше всех об этом сказал великий русский лексикограф и писатель В.И.Даль (1801–1872) - создатель «Толкового словаря живого великорусского языка». Ежегодно 22 ноября мы отмечаем день рождения Владимира Даля, и в этот день празднуем День словаря.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Заголовок 17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776864" cy="136815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современному человеку необходимы словари?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3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3923928" y="2348880"/>
            <a:ext cx="4978896" cy="43891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Живой народный язык, сберёгший в жизненной свежести дух, который придаёт языку стройность, силу, ясность, целость и красоту, должен послужить источником и сокровищницей для развития образованной русской речи.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В.И.Даль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5" descr="slovari_dala6_en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5432" y="-315415"/>
            <a:ext cx="359474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 descr="image002"/>
          <p:cNvPicPr>
            <a:picLocks noChangeAspect="1" noChangeArrowheads="1"/>
          </p:cNvPicPr>
          <p:nvPr/>
        </p:nvPicPr>
        <p:blipFill>
          <a:blip r:embed="rId4" cstate="email">
            <a:lum bright="10000" contrast="-10000"/>
          </a:blip>
          <a:srcRect l="3739" r="905"/>
          <a:stretch>
            <a:fillRect/>
          </a:stretch>
        </p:blipFill>
        <p:spPr bwMode="auto">
          <a:xfrm>
            <a:off x="251520" y="692696"/>
            <a:ext cx="3672408" cy="4249738"/>
          </a:xfrm>
          <a:prstGeom prst="rect">
            <a:avLst/>
          </a:prstGeom>
          <a:noFill/>
          <a:ln w="9525">
            <a:solidFill>
              <a:schemeClr val="accent1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51520" y="5157192"/>
            <a:ext cx="3528392" cy="1077218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В.И. Даль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составитель первого </a:t>
            </a:r>
          </a:p>
          <a:p>
            <a:pPr algn="ctr">
              <a:lnSpc>
                <a:spcPct val="80000"/>
              </a:lnSpc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Толкового словаря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живого       великорусского языка»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931224" cy="78069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Оценка урока и своей деятельности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4006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Урок: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интересно;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скучно;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безразлично.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Я на уроке: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работал;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отдыхал;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помогал другим.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Итог: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1.понял материал;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2.узнал, больше, чем знал;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не понял.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15200" cy="852704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38912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Придумать и сделать памятку, или открытку, или буклет, или брошюру о пользе словарей в современном мире.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57348" name="Picture 4" descr="https://pp.userapi.com/c841420/v841420817/1e9f2/t8IJWQpPak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924944"/>
            <a:ext cx="6503368" cy="3788919"/>
          </a:xfrm>
          <a:prstGeom prst="rect">
            <a:avLst/>
          </a:prstGeom>
          <a:noFill/>
        </p:spPr>
      </p:pic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69634" name="Picture 2" descr="http://www.playcast.ru/uploads/2015/10/02/1529449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764704"/>
            <a:ext cx="8014195" cy="563421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2987824" y="2204864"/>
            <a:ext cx="3456384" cy="193899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915816" y="2060848"/>
            <a:ext cx="3528392" cy="20162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  внимание!</a:t>
            </a:r>
          </a:p>
        </p:txBody>
      </p:sp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517232"/>
            <a:ext cx="9191328" cy="15567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548680"/>
            <a:ext cx="4042792" cy="532859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Живой народный язык, сберёгший в жизненной свежести дух, который придаёт языку стройность, силу, ясность, целость и красоту, должен послужить источником и сокровищницей для развития образованной русской речи.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В.И. Даль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ivnschool9.ucoz.ru/otkritie_uroki/v.i-d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04810" y="836713"/>
            <a:ext cx="3406291" cy="3672408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6" name="Прямоугольник 15"/>
          <p:cNvSpPr/>
          <p:nvPr/>
        </p:nvSpPr>
        <p:spPr>
          <a:xfrm>
            <a:off x="683568" y="4797152"/>
            <a:ext cx="4032448" cy="830997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В.И. Даль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(русский писатель, этнограф и лексикограф, собиратель фольклора, военный врач)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C:\Users\Светлана\Desktop\Безымянный.png"/>
          <p:cNvPicPr>
            <a:picLocks noChangeAspect="1" noChangeArrowheads="1"/>
          </p:cNvPicPr>
          <p:nvPr/>
        </p:nvPicPr>
        <p:blipFill>
          <a:blip r:embed="rId2" cstate="email">
            <a:lum bright="10000" contrast="-10000"/>
          </a:blip>
          <a:srcRect/>
          <a:stretch>
            <a:fillRect/>
          </a:stretch>
        </p:blipFill>
        <p:spPr bwMode="auto">
          <a:xfrm>
            <a:off x="827584" y="764704"/>
            <a:ext cx="7560840" cy="5617518"/>
          </a:xfrm>
          <a:prstGeom prst="rect">
            <a:avLst/>
          </a:prstGeom>
          <a:noFill/>
        </p:spPr>
      </p:pic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6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2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1331640" y="620688"/>
            <a:ext cx="6840760" cy="576064"/>
          </a:xfr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Сообщение учащегося о В.И.Дале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517232"/>
            <a:ext cx="9191328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5817840" cy="792088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Вопросы к классу: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 lnSpcReduction="10000"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Что вы узнали из сообщения?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Чем вас поразил этот человек?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Прочитайте о В.И.Дале в "Толковом словаре русского языка" С.И. Ожегова.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Что нового вы узнали об этом выдающемся человеке? </a:t>
            </a: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Обратите внимание, как оформлено лексическое значение слова.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37512" cy="11430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Знакомство со словарями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28800"/>
            <a:ext cx="8208912" cy="4695800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Какие вам известны словари? Кто их авторы-составители?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2. Откройте ИМЭУ, учебник по русскому языку. Теория. 5-9 класс. В.В.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Бабайцевой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стр. 4, прочитайте статью о словарях, сравните перечисленные там книги с тем, что представлено на выставке, сопоставьте с информацией о каждом из них, расположенной на слайде презентации.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 Как вы считаете: нужны ли людям словари в современной жизни?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97152"/>
            <a:ext cx="9191328" cy="2356205"/>
          </a:xfrm>
          <a:prstGeom prst="rect">
            <a:avLst/>
          </a:prstGeom>
          <a:noFill/>
        </p:spPr>
      </p:pic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1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admin\Documents\Даль\v-dalj-portre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556792"/>
            <a:ext cx="1825636" cy="2605150"/>
          </a:xfrm>
          <a:prstGeom prst="rect">
            <a:avLst/>
          </a:prstGeom>
          <a:noFill/>
        </p:spPr>
      </p:pic>
      <p:pic>
        <p:nvPicPr>
          <p:cNvPr id="3076" name="Picture 4" descr="Файл:D Ushakov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 l="8910" r="4687"/>
          <a:stretch>
            <a:fillRect/>
          </a:stretch>
        </p:blipFill>
        <p:spPr bwMode="auto">
          <a:xfrm>
            <a:off x="4139952" y="1628800"/>
            <a:ext cx="1781063" cy="2467727"/>
          </a:xfrm>
          <a:prstGeom prst="rect">
            <a:avLst/>
          </a:prstGeom>
          <a:noFill/>
        </p:spPr>
      </p:pic>
      <p:pic>
        <p:nvPicPr>
          <p:cNvPr id="3074" name="Picture 2" descr="C:\Users\admin\Documents\Даль\Ожегов_Портрет_гравюра_1950-е.jpg"/>
          <p:cNvPicPr>
            <a:picLocks noChangeAspect="1" noChangeArrowheads="1"/>
          </p:cNvPicPr>
          <p:nvPr/>
        </p:nvPicPr>
        <p:blipFill>
          <a:blip r:embed="rId5" cstate="email">
            <a:lum bright="10000"/>
          </a:blip>
          <a:srcRect/>
          <a:stretch>
            <a:fillRect/>
          </a:stretch>
        </p:blipFill>
        <p:spPr bwMode="auto">
          <a:xfrm>
            <a:off x="6948264" y="1340768"/>
            <a:ext cx="1795119" cy="27244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6" name="Picture 14" descr="https://s.pfst.net/2010.07/21826211702897d99734e28e1a301b95bc2776917a_b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3291317" y="1685347"/>
            <a:ext cx="3272588" cy="2295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icture 14" descr="https://s.pfst.net/2010.07/21826211702897d99734e28e1a301b95bc2776917a_b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536436" y="1559908"/>
            <a:ext cx="3272588" cy="22582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icture 14" descr="https://s.pfst.net/2010.07/21826211702897d99734e28e1a301b95bc2776917a_b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0">
            <a:off x="6173017" y="1467943"/>
            <a:ext cx="3240360" cy="22659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1" name="Рисунок 30" descr="даль.jpg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>
            <a:off x="1259632" y="4581128"/>
            <a:ext cx="1645920" cy="1377696"/>
          </a:xfrm>
          <a:prstGeom prst="rect">
            <a:avLst/>
          </a:prstGeom>
        </p:spPr>
      </p:pic>
      <p:pic>
        <p:nvPicPr>
          <p:cNvPr id="32" name="Рисунок 31" descr="1ожегов.jpg">
            <a:hlinkClick r:id="" action="ppaction://noaction"/>
          </p:cNvPr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948264" y="4581128"/>
            <a:ext cx="1645920" cy="1389888"/>
          </a:xfrm>
          <a:prstGeom prst="rect">
            <a:avLst/>
          </a:prstGeom>
        </p:spPr>
      </p:pic>
      <p:pic>
        <p:nvPicPr>
          <p:cNvPr id="33" name="Рисунок 32" descr="ушаков.jpg">
            <a:hlinkClick r:id="" action="ppaction://noaction"/>
          </p:cNvPr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>
            <a:off x="3995936" y="4581128"/>
            <a:ext cx="1645920" cy="1402080"/>
          </a:xfrm>
          <a:prstGeom prst="rect">
            <a:avLst/>
          </a:prstGeom>
        </p:spPr>
      </p:pic>
      <p:pic>
        <p:nvPicPr>
          <p:cNvPr id="13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4941168"/>
            <a:ext cx="9191328" cy="2060848"/>
          </a:xfrm>
          <a:prstGeom prst="rect">
            <a:avLst/>
          </a:prstGeom>
          <a:noFill/>
        </p:spPr>
      </p:pic>
      <p:grpSp>
        <p:nvGrpSpPr>
          <p:cNvPr id="14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5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23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18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2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43608" y="260648"/>
            <a:ext cx="7460697" cy="769441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Авторы-составители словарей</a:t>
            </a:r>
            <a:endParaRPr lang="ru-RU" sz="4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5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836712"/>
            <a:ext cx="7920880" cy="2808312"/>
          </a:xfr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Прослушивание фрагмента аудиозаписи беседы (в формате мр3) генерального директора НП «Родное слово» и программы «Словари XXI века» Константина Деревянко с ведущей программы «Русский язык (16+)» Евгенией Фоминой на радио «Говорит Москва».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pluspng.com/img-png/book-png-book-png-pic-16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5013176"/>
            <a:ext cx="9191328" cy="2060848"/>
          </a:xfrm>
          <a:prstGeom prst="rect">
            <a:avLst/>
          </a:prstGeom>
          <a:noFill/>
        </p:spPr>
      </p:pic>
      <p:pic>
        <p:nvPicPr>
          <p:cNvPr id="32771" name="Picture 3" descr="Константин Сергеевич Деревянко, генеральный директор издательства «Русистика»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96136" y="3429000"/>
            <a:ext cx="1944216" cy="216024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130564" y="5661248"/>
            <a:ext cx="3993209" cy="861774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Константин Деревянко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(генеральный директор НП «Родное слово»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 программы «Словари XXI века») </a:t>
            </a:r>
            <a:endParaRPr lang="ru-RU" sz="1600" dirty="0"/>
          </a:p>
        </p:txBody>
      </p:sp>
      <p:grpSp>
        <p:nvGrpSpPr>
          <p:cNvPr id="10" name="Group 22"/>
          <p:cNvGrpSpPr>
            <a:grpSpLocks/>
          </p:cNvGrpSpPr>
          <p:nvPr/>
        </p:nvGrpSpPr>
        <p:grpSpPr bwMode="auto">
          <a:xfrm>
            <a:off x="60325" y="0"/>
            <a:ext cx="9077325" cy="6850063"/>
            <a:chOff x="38" y="0"/>
            <a:chExt cx="5718" cy="4315"/>
          </a:xfrm>
        </p:grpSpPr>
        <p:grpSp>
          <p:nvGrpSpPr>
            <p:cNvPr id="11" name="Group 21"/>
            <p:cNvGrpSpPr>
              <a:grpSpLocks/>
            </p:cNvGrpSpPr>
            <p:nvPr/>
          </p:nvGrpSpPr>
          <p:grpSpPr bwMode="auto">
            <a:xfrm>
              <a:off x="133" y="191"/>
              <a:ext cx="5623" cy="236"/>
              <a:chOff x="7" y="191"/>
              <a:chExt cx="5760" cy="236"/>
            </a:xfrm>
          </p:grpSpPr>
          <p:sp>
            <p:nvSpPr>
              <p:cNvPr id="17" name="Rectangle 2"/>
              <p:cNvSpPr>
                <a:spLocks noChangeArrowheads="1"/>
              </p:cNvSpPr>
              <p:nvPr/>
            </p:nvSpPr>
            <p:spPr bwMode="auto">
              <a:xfrm rot="5400000">
                <a:off x="2841" y="-2498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rgbClr val="33CC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Rectangle 3"/>
              <p:cNvSpPr>
                <a:spLocks noChangeArrowheads="1"/>
              </p:cNvSpPr>
              <p:nvPr/>
            </p:nvSpPr>
            <p:spPr bwMode="auto">
              <a:xfrm rot="5400000">
                <a:off x="2841" y="-2643"/>
                <a:ext cx="91" cy="5760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CCFF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2" name="Rectangle 4"/>
            <p:cNvSpPr>
              <a:spLocks noChangeArrowheads="1"/>
            </p:cNvSpPr>
            <p:nvPr/>
          </p:nvSpPr>
          <p:spPr bwMode="auto">
            <a:xfrm rot="10800000">
              <a:off x="120" y="0"/>
              <a:ext cx="240" cy="4315"/>
            </a:xfrm>
            <a:prstGeom prst="rect">
              <a:avLst/>
            </a:prstGeom>
            <a:gradFill rotWithShape="1">
              <a:gsLst>
                <a:gs pos="0">
                  <a:srgbClr val="33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38" y="22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Rectangle 7"/>
            <p:cNvSpPr>
              <a:spLocks noChangeArrowheads="1"/>
            </p:cNvSpPr>
            <p:nvPr/>
          </p:nvSpPr>
          <p:spPr bwMode="auto">
            <a:xfrm>
              <a:off x="206" y="347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314" y="173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9900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9"/>
            <p:cNvSpPr>
              <a:spLocks noChangeArrowheads="1"/>
            </p:cNvSpPr>
            <p:nvPr/>
          </p:nvSpPr>
          <p:spPr bwMode="auto">
            <a:xfrm>
              <a:off x="169" y="82"/>
              <a:ext cx="240" cy="240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CCFF"/>
                </a:gs>
              </a:gsLst>
              <a:path path="shape">
                <a:fillToRect l="50000" t="50000" r="50000" b="50000"/>
              </a:path>
            </a:gra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0" y="5805264"/>
            <a:ext cx="4034374" cy="584775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Евгения Фомина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(ведущая программы «Русский язык (16+)» </a:t>
            </a:r>
            <a:endParaRPr lang="ru-RU" sz="1600" dirty="0"/>
          </a:p>
        </p:txBody>
      </p:sp>
      <p:pic>
        <p:nvPicPr>
          <p:cNvPr id="32769" name="Picture 1" descr="C:\Users\Светлана\Desktop\1cec4d8674bbaf29a779f313409cb77b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99592" y="3573016"/>
            <a:ext cx="2162175" cy="200977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pic>
        <p:nvPicPr>
          <p:cNvPr id="19" name="Бесе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27984" y="57332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039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770</TotalTime>
  <Words>2262</Words>
  <Application>Microsoft Office PowerPoint</Application>
  <PresentationFormat>Экран (4:3)</PresentationFormat>
  <Paragraphs>183</Paragraphs>
  <Slides>38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Поток</vt:lpstr>
      <vt:lpstr>Слайд 1</vt:lpstr>
      <vt:lpstr>Слайд 2</vt:lpstr>
      <vt:lpstr>Слайд 3</vt:lpstr>
      <vt:lpstr>Слайд 4</vt:lpstr>
      <vt:lpstr>Сообщение учащегося о В.И.Дале</vt:lpstr>
      <vt:lpstr>Вопросы к классу:</vt:lpstr>
      <vt:lpstr>Знакомство со словарями</vt:lpstr>
      <vt:lpstr>Слайд 8</vt:lpstr>
      <vt:lpstr>Слайд 9</vt:lpstr>
      <vt:lpstr>Вопросы после прослушивания</vt:lpstr>
      <vt:lpstr>Культура речи Составление словарной статьи на основе текстов разных стилей</vt:lpstr>
      <vt:lpstr>Слайд 12</vt:lpstr>
      <vt:lpstr> Культура речи  Составление словарной статьи на основе  текстов разных стилей. Продолжение</vt:lpstr>
      <vt:lpstr>Физкультминутка</vt:lpstr>
      <vt:lpstr>Повторение материала по теме "Лексикология« (работа в группах)</vt:lpstr>
      <vt:lpstr> Проверка задания</vt:lpstr>
      <vt:lpstr>Повторение материала по теме "Лексикология« (работа в группах)</vt:lpstr>
      <vt:lpstr>Проверка задания</vt:lpstr>
      <vt:lpstr>Повторение материала по теме "Лексикология« (работа в группах)</vt:lpstr>
      <vt:lpstr>Рисунки</vt:lpstr>
      <vt:lpstr>Проверка задания</vt:lpstr>
      <vt:lpstr>Проверка задания</vt:lpstr>
      <vt:lpstr>Слайд 23</vt:lpstr>
      <vt:lpstr>Слайд 24</vt:lpstr>
      <vt:lpstr>Повторение материала по теме "Лексикология« (работа в группах)</vt:lpstr>
      <vt:lpstr>Проверка задания</vt:lpstr>
      <vt:lpstr>Работа с ноутбуками, подключёнными к Интернету</vt:lpstr>
      <vt:lpstr>Закрепление материала Решение тестов</vt:lpstr>
      <vt:lpstr>Типы словарей:</vt:lpstr>
      <vt:lpstr>Слайд 30</vt:lpstr>
      <vt:lpstr>Слайд 31</vt:lpstr>
      <vt:lpstr>Почему современному человеку необходимы словари?</vt:lpstr>
      <vt:lpstr>Почему современному человеку необходимы словари?</vt:lpstr>
      <vt:lpstr>Почему современному человеку необходимы словари?</vt:lpstr>
      <vt:lpstr>Слайд 35</vt:lpstr>
      <vt:lpstr>Оценка урока и своей деятельности</vt:lpstr>
      <vt:lpstr>Домашнее задание</vt:lpstr>
      <vt:lpstr>Слайд 38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</dc:creator>
  <cp:lastModifiedBy>Светлана</cp:lastModifiedBy>
  <cp:revision>125</cp:revision>
  <dcterms:created xsi:type="dcterms:W3CDTF">2013-08-25T10:07:08Z</dcterms:created>
  <dcterms:modified xsi:type="dcterms:W3CDTF">2018-11-04T17:55:27Z</dcterms:modified>
</cp:coreProperties>
</file>